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29" r:id="rId3"/>
    <p:sldId id="330" r:id="rId4"/>
    <p:sldId id="331" r:id="rId5"/>
    <p:sldId id="332" r:id="rId6"/>
    <p:sldId id="338" r:id="rId7"/>
    <p:sldId id="336" r:id="rId8"/>
    <p:sldId id="337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69C10-A948-43AE-AD08-5BFC7791C0AA}" v="11" dt="2021-01-25T22:39:45.097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h Abbin" userId="b818f6ca1408da31" providerId="LiveId" clId="{66169C10-A948-43AE-AD08-5BFC7791C0AA}"/>
    <pc:docChg chg="custSel addSld delSld modSld">
      <pc:chgData name="Trish Abbin" userId="b818f6ca1408da31" providerId="LiveId" clId="{66169C10-A948-43AE-AD08-5BFC7791C0AA}" dt="2021-02-12T17:34:39.203" v="1950" actId="20577"/>
      <pc:docMkLst>
        <pc:docMk/>
      </pc:docMkLst>
      <pc:sldChg chg="modSp mod">
        <pc:chgData name="Trish Abbin" userId="b818f6ca1408da31" providerId="LiveId" clId="{66169C10-A948-43AE-AD08-5BFC7791C0AA}" dt="2021-01-25T17:38:46.524" v="223" actId="20577"/>
        <pc:sldMkLst>
          <pc:docMk/>
          <pc:sldMk cId="2717604774" sldId="329"/>
        </pc:sldMkLst>
        <pc:spChg chg="mod">
          <ac:chgData name="Trish Abbin" userId="b818f6ca1408da31" providerId="LiveId" clId="{66169C10-A948-43AE-AD08-5BFC7791C0AA}" dt="2021-01-25T17:34:10.825" v="44" actId="20577"/>
          <ac:spMkLst>
            <pc:docMk/>
            <pc:sldMk cId="2717604774" sldId="329"/>
            <ac:spMk id="13" creationId="{00000000-0000-0000-0000-000000000000}"/>
          </ac:spMkLst>
        </pc:spChg>
        <pc:spChg chg="mod">
          <ac:chgData name="Trish Abbin" userId="b818f6ca1408da31" providerId="LiveId" clId="{66169C10-A948-43AE-AD08-5BFC7791C0AA}" dt="2021-01-25T17:38:46.524" v="223" actId="20577"/>
          <ac:spMkLst>
            <pc:docMk/>
            <pc:sldMk cId="2717604774" sldId="329"/>
            <ac:spMk id="14" creationId="{00000000-0000-0000-0000-000000000000}"/>
          </ac:spMkLst>
        </pc:spChg>
      </pc:sldChg>
      <pc:sldChg chg="addSp delSp modSp mod">
        <pc:chgData name="Trish Abbin" userId="b818f6ca1408da31" providerId="LiveId" clId="{66169C10-A948-43AE-AD08-5BFC7791C0AA}" dt="2021-01-25T17:49:13.881" v="479" actId="20577"/>
        <pc:sldMkLst>
          <pc:docMk/>
          <pc:sldMk cId="2193902762" sldId="330"/>
        </pc:sldMkLst>
        <pc:spChg chg="add mod">
          <ac:chgData name="Trish Abbin" userId="b818f6ca1408da31" providerId="LiveId" clId="{66169C10-A948-43AE-AD08-5BFC7791C0AA}" dt="2021-01-25T17:49:13.881" v="479" actId="20577"/>
          <ac:spMkLst>
            <pc:docMk/>
            <pc:sldMk cId="2193902762" sldId="330"/>
            <ac:spMk id="2" creationId="{7B790E17-D135-4908-8654-053CF2F4AC1A}"/>
          </ac:spMkLst>
        </pc:spChg>
        <pc:spChg chg="add del mod">
          <ac:chgData name="Trish Abbin" userId="b818f6ca1408da31" providerId="LiveId" clId="{66169C10-A948-43AE-AD08-5BFC7791C0AA}" dt="2021-01-25T17:42:49.306" v="245"/>
          <ac:spMkLst>
            <pc:docMk/>
            <pc:sldMk cId="2193902762" sldId="330"/>
            <ac:spMk id="4" creationId="{3A516E64-CD91-4A64-A9EA-960B92AF487F}"/>
          </ac:spMkLst>
        </pc:spChg>
        <pc:spChg chg="mod">
          <ac:chgData name="Trish Abbin" userId="b818f6ca1408da31" providerId="LiveId" clId="{66169C10-A948-43AE-AD08-5BFC7791C0AA}" dt="2021-01-25T17:39:39.406" v="243" actId="20577"/>
          <ac:spMkLst>
            <pc:docMk/>
            <pc:sldMk cId="2193902762" sldId="330"/>
            <ac:spMk id="13" creationId="{00000000-0000-0000-0000-000000000000}"/>
          </ac:spMkLst>
        </pc:spChg>
        <pc:graphicFrameChg chg="del mod">
          <ac:chgData name="Trish Abbin" userId="b818f6ca1408da31" providerId="LiveId" clId="{66169C10-A948-43AE-AD08-5BFC7791C0AA}" dt="2021-01-25T17:42:29.752" v="244" actId="478"/>
          <ac:graphicFrameMkLst>
            <pc:docMk/>
            <pc:sldMk cId="2193902762" sldId="330"/>
            <ac:graphicFrameMk id="7" creationId="{00000000-0000-0000-0000-000000000000}"/>
          </ac:graphicFrameMkLst>
        </pc:graphicFrameChg>
        <pc:picChg chg="add mod">
          <ac:chgData name="Trish Abbin" userId="b818f6ca1408da31" providerId="LiveId" clId="{66169C10-A948-43AE-AD08-5BFC7791C0AA}" dt="2021-01-25T17:43:12.624" v="246" actId="14100"/>
          <ac:picMkLst>
            <pc:docMk/>
            <pc:sldMk cId="2193902762" sldId="330"/>
            <ac:picMk id="1026" creationId="{ABAA84EC-E3FE-4C7C-94CE-9A868EF266ED}"/>
          </ac:picMkLst>
        </pc:picChg>
      </pc:sldChg>
      <pc:sldChg chg="addSp delSp modSp mod">
        <pc:chgData name="Trish Abbin" userId="b818f6ca1408da31" providerId="LiveId" clId="{66169C10-A948-43AE-AD08-5BFC7791C0AA}" dt="2021-01-25T18:05:53.137" v="721" actId="20577"/>
        <pc:sldMkLst>
          <pc:docMk/>
          <pc:sldMk cId="1447595293" sldId="331"/>
        </pc:sldMkLst>
        <pc:spChg chg="mod">
          <ac:chgData name="Trish Abbin" userId="b818f6ca1408da31" providerId="LiveId" clId="{66169C10-A948-43AE-AD08-5BFC7791C0AA}" dt="2021-01-25T17:50:40.957" v="530" actId="20577"/>
          <ac:spMkLst>
            <pc:docMk/>
            <pc:sldMk cId="1447595293" sldId="331"/>
            <ac:spMk id="2" creationId="{00000000-0000-0000-0000-000000000000}"/>
          </ac:spMkLst>
        </pc:spChg>
        <pc:spChg chg="mod">
          <ac:chgData name="Trish Abbin" userId="b818f6ca1408da31" providerId="LiveId" clId="{66169C10-A948-43AE-AD08-5BFC7791C0AA}" dt="2021-01-25T18:05:53.137" v="721" actId="20577"/>
          <ac:spMkLst>
            <pc:docMk/>
            <pc:sldMk cId="1447595293" sldId="331"/>
            <ac:spMk id="3" creationId="{00000000-0000-0000-0000-000000000000}"/>
          </ac:spMkLst>
        </pc:spChg>
        <pc:spChg chg="add del mod">
          <ac:chgData name="Trish Abbin" userId="b818f6ca1408da31" providerId="LiveId" clId="{66169C10-A948-43AE-AD08-5BFC7791C0AA}" dt="2021-01-25T18:02:24.384" v="558"/>
          <ac:spMkLst>
            <pc:docMk/>
            <pc:sldMk cId="1447595293" sldId="331"/>
            <ac:spMk id="5" creationId="{A3D7FF77-80A6-43E3-B4C0-F82EFE7CA337}"/>
          </ac:spMkLst>
        </pc:spChg>
        <pc:spChg chg="add">
          <ac:chgData name="Trish Abbin" userId="b818f6ca1408da31" providerId="LiveId" clId="{66169C10-A948-43AE-AD08-5BFC7791C0AA}" dt="2021-01-25T18:02:24.384" v="558"/>
          <ac:spMkLst>
            <pc:docMk/>
            <pc:sldMk cId="1447595293" sldId="331"/>
            <ac:spMk id="8" creationId="{3C2154D6-C80C-4807-B831-E03E8A4D8601}"/>
          </ac:spMkLst>
        </pc:spChg>
        <pc:graphicFrameChg chg="add mod">
          <ac:chgData name="Trish Abbin" userId="b818f6ca1408da31" providerId="LiveId" clId="{66169C10-A948-43AE-AD08-5BFC7791C0AA}" dt="2021-01-25T18:02:24.384" v="558"/>
          <ac:graphicFrameMkLst>
            <pc:docMk/>
            <pc:sldMk cId="1447595293" sldId="331"/>
            <ac:graphicFrameMk id="6" creationId="{95C441ED-DEA9-4F71-8FF6-47CAF303B98E}"/>
          </ac:graphicFrameMkLst>
        </pc:graphicFrameChg>
        <pc:graphicFrameChg chg="del modGraphic">
          <ac:chgData name="Trish Abbin" userId="b818f6ca1408da31" providerId="LiveId" clId="{66169C10-A948-43AE-AD08-5BFC7791C0AA}" dt="2021-01-25T18:02:17.395" v="557" actId="478"/>
          <ac:graphicFrameMkLst>
            <pc:docMk/>
            <pc:sldMk cId="1447595293" sldId="331"/>
            <ac:graphicFrameMk id="7" creationId="{00000000-0000-0000-0000-000000000000}"/>
          </ac:graphicFrameMkLst>
        </pc:graphicFrameChg>
      </pc:sldChg>
      <pc:sldChg chg="addSp delSp modSp mod">
        <pc:chgData name="Trish Abbin" userId="b818f6ca1408da31" providerId="LiveId" clId="{66169C10-A948-43AE-AD08-5BFC7791C0AA}" dt="2021-01-25T18:11:14.470" v="826" actId="20577"/>
        <pc:sldMkLst>
          <pc:docMk/>
          <pc:sldMk cId="3998328905" sldId="332"/>
        </pc:sldMkLst>
        <pc:spChg chg="mod">
          <ac:chgData name="Trish Abbin" userId="b818f6ca1408da31" providerId="LiveId" clId="{66169C10-A948-43AE-AD08-5BFC7791C0AA}" dt="2021-01-25T17:57:31.769" v="555" actId="20577"/>
          <ac:spMkLst>
            <pc:docMk/>
            <pc:sldMk cId="3998328905" sldId="332"/>
            <ac:spMk id="2" creationId="{00000000-0000-0000-0000-000000000000}"/>
          </ac:spMkLst>
        </pc:spChg>
        <pc:spChg chg="mod">
          <ac:chgData name="Trish Abbin" userId="b818f6ca1408da31" providerId="LiveId" clId="{66169C10-A948-43AE-AD08-5BFC7791C0AA}" dt="2021-01-25T18:11:14.470" v="826" actId="20577"/>
          <ac:spMkLst>
            <pc:docMk/>
            <pc:sldMk cId="3998328905" sldId="332"/>
            <ac:spMk id="3" creationId="{00000000-0000-0000-0000-000000000000}"/>
          </ac:spMkLst>
        </pc:spChg>
        <pc:spChg chg="add del mod">
          <ac:chgData name="Trish Abbin" userId="b818f6ca1408da31" providerId="LiveId" clId="{66169C10-A948-43AE-AD08-5BFC7791C0AA}" dt="2021-01-25T17:56:58.755" v="532"/>
          <ac:spMkLst>
            <pc:docMk/>
            <pc:sldMk cId="3998328905" sldId="332"/>
            <ac:spMk id="6" creationId="{C44F10D7-F315-4B1A-8829-325459FED901}"/>
          </ac:spMkLst>
        </pc:spChg>
        <pc:graphicFrameChg chg="del">
          <ac:chgData name="Trish Abbin" userId="b818f6ca1408da31" providerId="LiveId" clId="{66169C10-A948-43AE-AD08-5BFC7791C0AA}" dt="2021-01-25T17:56:52.163" v="531" actId="478"/>
          <ac:graphicFrameMkLst>
            <pc:docMk/>
            <pc:sldMk cId="3998328905" sldId="332"/>
            <ac:graphicFrameMk id="5" creationId="{00000000-0000-0000-0000-000000000000}"/>
          </ac:graphicFrameMkLst>
        </pc:graphicFrameChg>
        <pc:picChg chg="add mod">
          <ac:chgData name="Trish Abbin" userId="b818f6ca1408da31" providerId="LiveId" clId="{66169C10-A948-43AE-AD08-5BFC7791C0AA}" dt="2021-01-25T17:56:58.755" v="532"/>
          <ac:picMkLst>
            <pc:docMk/>
            <pc:sldMk cId="3998328905" sldId="332"/>
            <ac:picMk id="2050" creationId="{2451C35E-02B5-451A-A706-CFAC08148551}"/>
          </ac:picMkLst>
        </pc:picChg>
      </pc:sldChg>
      <pc:sldChg chg="del">
        <pc:chgData name="Trish Abbin" userId="b818f6ca1408da31" providerId="LiveId" clId="{66169C10-A948-43AE-AD08-5BFC7791C0AA}" dt="2021-01-25T22:31:48.647" v="828" actId="2696"/>
        <pc:sldMkLst>
          <pc:docMk/>
          <pc:sldMk cId="3444006904" sldId="333"/>
        </pc:sldMkLst>
      </pc:sldChg>
      <pc:sldChg chg="del">
        <pc:chgData name="Trish Abbin" userId="b818f6ca1408da31" providerId="LiveId" clId="{66169C10-A948-43AE-AD08-5BFC7791C0AA}" dt="2021-01-25T22:31:40.129" v="827" actId="2696"/>
        <pc:sldMkLst>
          <pc:docMk/>
          <pc:sldMk cId="3817187371" sldId="334"/>
        </pc:sldMkLst>
      </pc:sldChg>
      <pc:sldChg chg="del">
        <pc:chgData name="Trish Abbin" userId="b818f6ca1408da31" providerId="LiveId" clId="{66169C10-A948-43AE-AD08-5BFC7791C0AA}" dt="2021-01-25T22:31:57.094" v="829" actId="2696"/>
        <pc:sldMkLst>
          <pc:docMk/>
          <pc:sldMk cId="102866038" sldId="335"/>
        </pc:sldMkLst>
      </pc:sldChg>
      <pc:sldChg chg="addSp modSp mod">
        <pc:chgData name="Trish Abbin" userId="b818f6ca1408da31" providerId="LiveId" clId="{66169C10-A948-43AE-AD08-5BFC7791C0AA}" dt="2021-01-25T22:36:41.641" v="1062" actId="20577"/>
        <pc:sldMkLst>
          <pc:docMk/>
          <pc:sldMk cId="3216253470" sldId="336"/>
        </pc:sldMkLst>
        <pc:spChg chg="add mod">
          <ac:chgData name="Trish Abbin" userId="b818f6ca1408da31" providerId="LiveId" clId="{66169C10-A948-43AE-AD08-5BFC7791C0AA}" dt="2021-01-25T22:36:41.641" v="1062" actId="20577"/>
          <ac:spMkLst>
            <pc:docMk/>
            <pc:sldMk cId="3216253470" sldId="336"/>
            <ac:spMk id="2" creationId="{D06EC32C-CD7C-49BE-862E-531F312A4BFA}"/>
          </ac:spMkLst>
        </pc:spChg>
      </pc:sldChg>
      <pc:sldChg chg="del">
        <pc:chgData name="Trish Abbin" userId="b818f6ca1408da31" providerId="LiveId" clId="{66169C10-A948-43AE-AD08-5BFC7791C0AA}" dt="2021-01-25T22:32:12.597" v="830" actId="2696"/>
        <pc:sldMkLst>
          <pc:docMk/>
          <pc:sldMk cId="2551545397" sldId="337"/>
        </pc:sldMkLst>
      </pc:sldChg>
      <pc:sldChg chg="addSp modSp new mod">
        <pc:chgData name="Trish Abbin" userId="b818f6ca1408da31" providerId="LiveId" clId="{66169C10-A948-43AE-AD08-5BFC7791C0AA}" dt="2021-01-25T22:41:55.640" v="1212" actId="20577"/>
        <pc:sldMkLst>
          <pc:docMk/>
          <pc:sldMk cId="3840397025" sldId="337"/>
        </pc:sldMkLst>
        <pc:spChg chg="add mod">
          <ac:chgData name="Trish Abbin" userId="b818f6ca1408da31" providerId="LiveId" clId="{66169C10-A948-43AE-AD08-5BFC7791C0AA}" dt="2021-01-25T22:41:55.640" v="1212" actId="20577"/>
          <ac:spMkLst>
            <pc:docMk/>
            <pc:sldMk cId="3840397025" sldId="337"/>
            <ac:spMk id="2" creationId="{E668ECCF-8A52-4CDB-9360-EEDB7A716FF3}"/>
          </ac:spMkLst>
        </pc:spChg>
      </pc:sldChg>
      <pc:sldChg chg="del">
        <pc:chgData name="Trish Abbin" userId="b818f6ca1408da31" providerId="LiveId" clId="{66169C10-A948-43AE-AD08-5BFC7791C0AA}" dt="2021-01-25T22:32:20.368" v="831" actId="2696"/>
        <pc:sldMkLst>
          <pc:docMk/>
          <pc:sldMk cId="577046454" sldId="338"/>
        </pc:sldMkLst>
      </pc:sldChg>
      <pc:sldChg chg="modSp new mod">
        <pc:chgData name="Trish Abbin" userId="b818f6ca1408da31" providerId="LiveId" clId="{66169C10-A948-43AE-AD08-5BFC7791C0AA}" dt="2021-02-12T17:34:39.203" v="1950" actId="20577"/>
        <pc:sldMkLst>
          <pc:docMk/>
          <pc:sldMk cId="3696219890" sldId="338"/>
        </pc:sldMkLst>
        <pc:spChg chg="mod">
          <ac:chgData name="Trish Abbin" userId="b818f6ca1408da31" providerId="LiveId" clId="{66169C10-A948-43AE-AD08-5BFC7791C0AA}" dt="2021-02-12T17:22:00.704" v="1256" actId="20577"/>
          <ac:spMkLst>
            <pc:docMk/>
            <pc:sldMk cId="3696219890" sldId="338"/>
            <ac:spMk id="2" creationId="{F5A4C2C8-E1A5-4B05-8A46-7C1C6B731CF4}"/>
          </ac:spMkLst>
        </pc:spChg>
        <pc:spChg chg="mod">
          <ac:chgData name="Trish Abbin" userId="b818f6ca1408da31" providerId="LiveId" clId="{66169C10-A948-43AE-AD08-5BFC7791C0AA}" dt="2021-02-12T17:26:48.994" v="1572" actId="113"/>
          <ac:spMkLst>
            <pc:docMk/>
            <pc:sldMk cId="3696219890" sldId="338"/>
            <ac:spMk id="3" creationId="{57C85662-C3AC-4260-BEDA-D031732D7A39}"/>
          </ac:spMkLst>
        </pc:spChg>
        <pc:spChg chg="mod">
          <ac:chgData name="Trish Abbin" userId="b818f6ca1408da31" providerId="LiveId" clId="{66169C10-A948-43AE-AD08-5BFC7791C0AA}" dt="2021-02-12T17:34:39.203" v="1950" actId="20577"/>
          <ac:spMkLst>
            <pc:docMk/>
            <pc:sldMk cId="3696219890" sldId="338"/>
            <ac:spMk id="4" creationId="{3B6A0F3B-025D-4D40-BD08-D521AAD914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2/12/2021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essah.latson@gmail.com" TargetMode="External"/><Relationship Id="rId2" Type="http://schemas.openxmlformats.org/officeDocument/2006/relationships/hyperlink" Target="mailto:fatcatenterpriseslc@gmail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Basics of Financial Statements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they and why are </a:t>
            </a:r>
            <a:r>
              <a:rPr lang="en-US"/>
              <a:t>they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3 statements used most frequently: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Balance sheet</a:t>
            </a:r>
          </a:p>
          <a:p>
            <a:r>
              <a:rPr lang="en-US" sz="2800" dirty="0"/>
              <a:t>Income statement</a:t>
            </a:r>
          </a:p>
          <a:p>
            <a:r>
              <a:rPr lang="en-US" sz="2800" dirty="0"/>
              <a:t>Cash Flow statement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has a different function</a:t>
            </a:r>
          </a:p>
          <a:p>
            <a:pPr marL="0" indent="0">
              <a:buNone/>
            </a:pPr>
            <a:r>
              <a:rPr lang="en-US" dirty="0"/>
              <a:t>Together, they show the health of your business and if it is making money or not…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790E17-D135-4908-8654-053CF2F4AC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Balance sheets are organized showing 3 areas: assets, liabilities and equity.</a:t>
            </a:r>
          </a:p>
          <a:p>
            <a:r>
              <a:rPr lang="en-US" dirty="0"/>
              <a:t>Assets= liabilities + Equity (hence the balance)</a:t>
            </a:r>
          </a:p>
          <a:p>
            <a:r>
              <a:rPr lang="en-US" dirty="0"/>
              <a:t>At a glance, you can see how much money you have put in, debt you have taken on, etc.</a:t>
            </a:r>
          </a:p>
          <a:p>
            <a:endParaRPr lang="en-US" dirty="0"/>
          </a:p>
        </p:txBody>
      </p:sp>
      <p:pic>
        <p:nvPicPr>
          <p:cNvPr id="1026" name="Picture 2" descr="Balance Sheet example">
            <a:extLst>
              <a:ext uri="{FF2B5EF4-FFF2-40B4-BE49-F238E27FC236}">
                <a16:creationId xmlns:a16="http://schemas.microsoft.com/office/drawing/2014/main" id="{ABAA84EC-E3FE-4C7C-94CE-9A868EF266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67" y="1984375"/>
            <a:ext cx="3670642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Statement (aka profit and loss , P&amp;L)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Shows how much money you made and what you spent it 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with the balance sheet to tie together what the earnings mean and overall health.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5C441ED-DEA9-4F71-8FF6-47CAF303B98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02830" y="1984372"/>
          <a:ext cx="4298166" cy="4187831"/>
        </p:xfrm>
        <a:graphic>
          <a:graphicData uri="http://schemas.openxmlformats.org/drawingml/2006/table">
            <a:tbl>
              <a:tblPr/>
              <a:tblGrid>
                <a:gridCol w="2149083">
                  <a:extLst>
                    <a:ext uri="{9D8B030D-6E8A-4147-A177-3AD203B41FA5}">
                      <a16:colId xmlns:a16="http://schemas.microsoft.com/office/drawing/2014/main" val="2249129748"/>
                    </a:ext>
                  </a:extLst>
                </a:gridCol>
                <a:gridCol w="2149083">
                  <a:extLst>
                    <a:ext uri="{9D8B030D-6E8A-4147-A177-3AD203B41FA5}">
                      <a16:colId xmlns:a16="http://schemas.microsoft.com/office/drawing/2014/main" val="95906970"/>
                    </a:ext>
                  </a:extLst>
                </a:gridCol>
              </a:tblGrid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0FA1A2"/>
                          </a:solidFill>
                          <a:effectLst/>
                        </a:rPr>
                        <a:t>Category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0FA1A2"/>
                          </a:solidFill>
                          <a:effectLst/>
                        </a:rPr>
                        <a:t>Amount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6524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Sales Revenue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$57,050.68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594046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Cost of Goods Sold (COGS)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$24,984.79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70713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4A4B4E"/>
                          </a:solidFill>
                          <a:effectLst/>
                        </a:rPr>
                        <a:t>Gross Profit</a:t>
                      </a:r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4A4B4E"/>
                          </a:solidFill>
                          <a:effectLst/>
                        </a:rPr>
                        <a:t>$32,101.89</a:t>
                      </a:r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18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6623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General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$11,049.55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945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*Rent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$9,000.00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16626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*Bank &amp; ATM Fee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$9.43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441096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*Equipment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$742.40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8456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*Marketing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$503.53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786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*Merchant Fees Expenses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$794.19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72301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85382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Operating Earnings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$21,052.34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0811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Interest Expense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$5,000.00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9490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Earnings Before Income Tax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$16,052.34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41050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Income Tax Expense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solidFill>
                            <a:srgbClr val="4A4B4E"/>
                          </a:solidFill>
                          <a:effectLst/>
                        </a:rPr>
                        <a:t>$10,000.00</a:t>
                      </a: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3812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rgbClr val="4A4B4E"/>
                          </a:solidFill>
                          <a:effectLst/>
                        </a:rPr>
                        <a:t>Net Profit</a:t>
                      </a:r>
                      <a:endParaRPr lang="en-US" sz="120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4A4B4E"/>
                          </a:solidFill>
                          <a:effectLst/>
                        </a:rPr>
                        <a:t>$6,052.34</a:t>
                      </a:r>
                      <a:endParaRPr lang="en-US" sz="1200" dirty="0">
                        <a:solidFill>
                          <a:srgbClr val="4A4B4E"/>
                        </a:solidFill>
                        <a:effectLst/>
                      </a:endParaRPr>
                    </a:p>
                  </a:txBody>
                  <a:tcPr marL="61586" marR="61586" marT="30793" marB="30793" anchor="ctr">
                    <a:lnL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4D2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090066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3C2154D6-C80C-4807-B831-E03E8A4D8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4A4B4E"/>
                </a:solidFill>
                <a:effectLst/>
                <a:latin typeface="LLCircularWeb"/>
              </a:rPr>
              <a:t>For Year Ended Dec. 31, 2018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Shows the flow of money coming and going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Shows what you actually have</a:t>
            </a:r>
          </a:p>
        </p:txBody>
      </p:sp>
      <p:pic>
        <p:nvPicPr>
          <p:cNvPr id="2050" name="Picture 2" descr="Cash Flow Statement 1">
            <a:extLst>
              <a:ext uri="{FF2B5EF4-FFF2-40B4-BE49-F238E27FC236}">
                <a16:creationId xmlns:a16="http://schemas.microsoft.com/office/drawing/2014/main" id="{2451C35E-02B5-451A-A706-CFAC081485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42" y="1984375"/>
            <a:ext cx="3441941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C2C8-E1A5-4B05-8A46-7C1C6B73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Helpful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5662-C3AC-4260-BEDA-D031732D7A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SAVE BUSINESS RECEIPTS</a:t>
            </a:r>
            <a:r>
              <a:rPr lang="en-US" dirty="0"/>
              <a:t>!</a:t>
            </a:r>
          </a:p>
          <a:p>
            <a:r>
              <a:rPr lang="en-US" dirty="0"/>
              <a:t>Keep business and personal purchases separate.</a:t>
            </a:r>
          </a:p>
          <a:p>
            <a:r>
              <a:rPr lang="en-US" dirty="0"/>
              <a:t>Anything purchased for the business is deductible.</a:t>
            </a:r>
          </a:p>
          <a:p>
            <a:r>
              <a:rPr lang="en-US" dirty="0"/>
              <a:t>Make sure to note if combined purchases which are business. (see schedule C for categories or all spreadsheets have most common categories)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A0F3B-025D-4D40-BD08-D521AAD914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COG/COGS- “Cost of Goods/ Sold”</a:t>
            </a:r>
          </a:p>
          <a:p>
            <a:r>
              <a:rPr lang="en-US" dirty="0"/>
              <a:t>If your business is a product, or service with a product, you have a COG.</a:t>
            </a:r>
          </a:p>
          <a:p>
            <a:r>
              <a:rPr lang="en-US" dirty="0"/>
              <a:t>Examples of COG: parts, construction materials, any product for resale, anything that goes into a finished product (</a:t>
            </a:r>
            <a:r>
              <a:rPr lang="en-US" dirty="0" err="1"/>
              <a:t>ie</a:t>
            </a:r>
            <a:r>
              <a:rPr lang="en-US" dirty="0"/>
              <a:t>. Jars, lids, ingredients, labels, packaging</a:t>
            </a:r>
            <a:r>
              <a:rPr lang="en-US"/>
              <a:t>, etc.)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6EC32C-CD7C-49BE-862E-531F312A4BFA}"/>
              </a:ext>
            </a:extLst>
          </p:cNvPr>
          <p:cNvSpPr txBox="1"/>
          <p:nvPr/>
        </p:nvSpPr>
        <p:spPr>
          <a:xfrm>
            <a:off x="1785691" y="1447800"/>
            <a:ext cx="9871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For those of you who have been doing your bookkeeping manually (like in a notebook) or going by what “square” tells you…you are halfway there!</a:t>
            </a:r>
          </a:p>
          <a:p>
            <a:endParaRPr lang="en-US" sz="4000" dirty="0"/>
          </a:p>
          <a:p>
            <a:r>
              <a:rPr lang="en-US" sz="4000" dirty="0"/>
              <a:t>Questions?  Concerns?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8ECCF-8A52-4CDB-9360-EEDB7A716FF3}"/>
              </a:ext>
            </a:extLst>
          </p:cNvPr>
          <p:cNvSpPr txBox="1"/>
          <p:nvPr/>
        </p:nvSpPr>
        <p:spPr>
          <a:xfrm>
            <a:off x="3275012" y="1219200"/>
            <a:ext cx="656974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Contact Info for consultations:</a:t>
            </a:r>
          </a:p>
          <a:p>
            <a:r>
              <a:rPr lang="en-US" sz="3200" dirty="0"/>
              <a:t>Trish Abbin</a:t>
            </a:r>
          </a:p>
          <a:p>
            <a:r>
              <a:rPr lang="en-US" sz="3200" dirty="0">
                <a:hlinkClick r:id="rId2"/>
              </a:rPr>
              <a:t>fatcatenterpriseslc@gmail.com</a:t>
            </a:r>
            <a:endParaRPr lang="en-US" sz="3200" dirty="0"/>
          </a:p>
          <a:p>
            <a:r>
              <a:rPr lang="en-US" sz="3200"/>
              <a:t>505-280-6502</a:t>
            </a:r>
          </a:p>
          <a:p>
            <a:endParaRPr lang="en-US" sz="3200" dirty="0"/>
          </a:p>
          <a:p>
            <a:r>
              <a:rPr lang="en-US" sz="3200" dirty="0"/>
              <a:t>Tessah </a:t>
            </a:r>
            <a:r>
              <a:rPr lang="en-US" sz="3200" dirty="0" err="1"/>
              <a:t>Latson</a:t>
            </a:r>
            <a:endParaRPr lang="en-US" sz="3200" dirty="0"/>
          </a:p>
          <a:p>
            <a:r>
              <a:rPr lang="en-US" sz="3200" dirty="0">
                <a:hlinkClick r:id="rId3"/>
              </a:rPr>
              <a:t>Tessah.latson@gmail.com</a:t>
            </a:r>
            <a:endParaRPr lang="en-US" sz="3200" dirty="0"/>
          </a:p>
          <a:p>
            <a:r>
              <a:rPr lang="en-US" sz="3200" dirty="0"/>
              <a:t>505-401-3242</a:t>
            </a:r>
          </a:p>
        </p:txBody>
      </p:sp>
    </p:spTree>
    <p:extLst>
      <p:ext uri="{BB962C8B-B14F-4D97-AF65-F5344CB8AC3E}">
        <p14:creationId xmlns:p14="http://schemas.microsoft.com/office/powerpoint/2010/main" val="38403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337</TotalTime>
  <Words>410</Words>
  <Application>Microsoft Office PowerPoint</Application>
  <PresentationFormat>Custom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LLCircularWeb</vt:lpstr>
      <vt:lpstr>Currency Symbols 16x9</vt:lpstr>
      <vt:lpstr>Basics of Financial Statements</vt:lpstr>
      <vt:lpstr>There are 3 statements used most frequently:</vt:lpstr>
      <vt:lpstr>Balance Sheet</vt:lpstr>
      <vt:lpstr>Income Statement (aka profit and loss , P&amp;L)</vt:lpstr>
      <vt:lpstr>Cash Flow Statement</vt:lpstr>
      <vt:lpstr>Additional Helpful Info: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Financial Statements</dc:title>
  <dc:creator>Trish Abbin</dc:creator>
  <cp:lastModifiedBy>Trish Abbin</cp:lastModifiedBy>
  <cp:revision>1</cp:revision>
  <dcterms:created xsi:type="dcterms:W3CDTF">2021-01-21T21:11:45Z</dcterms:created>
  <dcterms:modified xsi:type="dcterms:W3CDTF">2021-02-12T17:34:43Z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