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" r:id="rId2"/>
    <p:sldId id="329" r:id="rId3"/>
    <p:sldId id="330" r:id="rId4"/>
    <p:sldId id="331" r:id="rId5"/>
    <p:sldId id="332" r:id="rId6"/>
    <p:sldId id="338" r:id="rId7"/>
    <p:sldId id="336" r:id="rId8"/>
    <p:sldId id="337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0839E-7812-4BF4-AC9D-203504F15896}" v="4" dt="2021-03-01T15:55:38.763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Abbin" userId="b818f6ca1408da31" providerId="LiveId" clId="{3320839E-7812-4BF4-AC9D-203504F15896}"/>
    <pc:docChg chg="undo custSel modSld">
      <pc:chgData name="Trish Abbin" userId="b818f6ca1408da31" providerId="LiveId" clId="{3320839E-7812-4BF4-AC9D-203504F15896}" dt="2021-03-09T17:10:10.058" v="2026" actId="20577"/>
      <pc:docMkLst>
        <pc:docMk/>
      </pc:docMkLst>
      <pc:sldChg chg="modSp mod">
        <pc:chgData name="Trish Abbin" userId="b818f6ca1408da31" providerId="LiveId" clId="{3320839E-7812-4BF4-AC9D-203504F15896}" dt="2021-02-27T22:18:52.259" v="81" actId="20577"/>
        <pc:sldMkLst>
          <pc:docMk/>
          <pc:sldMk cId="2320115561" sldId="318"/>
        </pc:sldMkLst>
        <pc:spChg chg="mod">
          <ac:chgData name="Trish Abbin" userId="b818f6ca1408da31" providerId="LiveId" clId="{3320839E-7812-4BF4-AC9D-203504F15896}" dt="2021-02-27T22:16:53.381" v="25" actId="313"/>
          <ac:spMkLst>
            <pc:docMk/>
            <pc:sldMk cId="2320115561" sldId="318"/>
            <ac:spMk id="2" creationId="{00000000-0000-0000-0000-000000000000}"/>
          </ac:spMkLst>
        </pc:spChg>
        <pc:spChg chg="mod">
          <ac:chgData name="Trish Abbin" userId="b818f6ca1408da31" providerId="LiveId" clId="{3320839E-7812-4BF4-AC9D-203504F15896}" dt="2021-02-27T22:18:52.259" v="81" actId="20577"/>
          <ac:spMkLst>
            <pc:docMk/>
            <pc:sldMk cId="2320115561" sldId="318"/>
            <ac:spMk id="3" creationId="{00000000-0000-0000-0000-000000000000}"/>
          </ac:spMkLst>
        </pc:spChg>
      </pc:sldChg>
      <pc:sldChg chg="modSp mod">
        <pc:chgData name="Trish Abbin" userId="b818f6ca1408da31" providerId="LiveId" clId="{3320839E-7812-4BF4-AC9D-203504F15896}" dt="2021-03-09T17:08:48.828" v="1995" actId="20577"/>
        <pc:sldMkLst>
          <pc:docMk/>
          <pc:sldMk cId="2717604774" sldId="329"/>
        </pc:sldMkLst>
        <pc:spChg chg="mod">
          <ac:chgData name="Trish Abbin" userId="b818f6ca1408da31" providerId="LiveId" clId="{3320839E-7812-4BF4-AC9D-203504F15896}" dt="2021-02-27T22:22:19.821" v="219" actId="313"/>
          <ac:spMkLst>
            <pc:docMk/>
            <pc:sldMk cId="2717604774" sldId="329"/>
            <ac:spMk id="13" creationId="{00000000-0000-0000-0000-000000000000}"/>
          </ac:spMkLst>
        </pc:spChg>
        <pc:spChg chg="mod">
          <ac:chgData name="Trish Abbin" userId="b818f6ca1408da31" providerId="LiveId" clId="{3320839E-7812-4BF4-AC9D-203504F15896}" dt="2021-03-09T17:08:48.828" v="1995" actId="20577"/>
          <ac:spMkLst>
            <pc:docMk/>
            <pc:sldMk cId="2717604774" sldId="329"/>
            <ac:spMk id="14" creationId="{00000000-0000-0000-0000-000000000000}"/>
          </ac:spMkLst>
        </pc:spChg>
      </pc:sldChg>
      <pc:sldChg chg="modSp mod">
        <pc:chgData name="Trish Abbin" userId="b818f6ca1408da31" providerId="LiveId" clId="{3320839E-7812-4BF4-AC9D-203504F15896}" dt="2021-03-09T17:09:12.597" v="2000" actId="20577"/>
        <pc:sldMkLst>
          <pc:docMk/>
          <pc:sldMk cId="2193902762" sldId="330"/>
        </pc:sldMkLst>
        <pc:spChg chg="mod">
          <ac:chgData name="Trish Abbin" userId="b818f6ca1408da31" providerId="LiveId" clId="{3320839E-7812-4BF4-AC9D-203504F15896}" dt="2021-03-09T17:09:12.597" v="2000" actId="20577"/>
          <ac:spMkLst>
            <pc:docMk/>
            <pc:sldMk cId="2193902762" sldId="330"/>
            <ac:spMk id="2" creationId="{7B790E17-D135-4908-8654-053CF2F4AC1A}"/>
          </ac:spMkLst>
        </pc:spChg>
        <pc:spChg chg="mod">
          <ac:chgData name="Trish Abbin" userId="b818f6ca1408da31" providerId="LiveId" clId="{3320839E-7812-4BF4-AC9D-203504F15896}" dt="2021-02-27T22:28:32.904" v="387" actId="20577"/>
          <ac:spMkLst>
            <pc:docMk/>
            <pc:sldMk cId="2193902762" sldId="330"/>
            <ac:spMk id="13" creationId="{00000000-0000-0000-0000-000000000000}"/>
          </ac:spMkLst>
        </pc:spChg>
      </pc:sldChg>
      <pc:sldChg chg="modSp mod">
        <pc:chgData name="Trish Abbin" userId="b818f6ca1408da31" providerId="LiveId" clId="{3320839E-7812-4BF4-AC9D-203504F15896}" dt="2021-03-01T15:52:52.373" v="1984" actId="790"/>
        <pc:sldMkLst>
          <pc:docMk/>
          <pc:sldMk cId="1447595293" sldId="331"/>
        </pc:sldMkLst>
        <pc:spChg chg="mod">
          <ac:chgData name="Trish Abbin" userId="b818f6ca1408da31" providerId="LiveId" clId="{3320839E-7812-4BF4-AC9D-203504F15896}" dt="2021-03-01T15:52:52.373" v="1984" actId="790"/>
          <ac:spMkLst>
            <pc:docMk/>
            <pc:sldMk cId="1447595293" sldId="331"/>
            <ac:spMk id="2" creationId="{00000000-0000-0000-0000-000000000000}"/>
          </ac:spMkLst>
        </pc:spChg>
        <pc:spChg chg="mod">
          <ac:chgData name="Trish Abbin" userId="b818f6ca1408da31" providerId="LiveId" clId="{3320839E-7812-4BF4-AC9D-203504F15896}" dt="2021-02-28T21:32:50.907" v="884" actId="790"/>
          <ac:spMkLst>
            <pc:docMk/>
            <pc:sldMk cId="1447595293" sldId="331"/>
            <ac:spMk id="3" creationId="{00000000-0000-0000-0000-000000000000}"/>
          </ac:spMkLst>
        </pc:spChg>
      </pc:sldChg>
      <pc:sldChg chg="modSp mod">
        <pc:chgData name="Trish Abbin" userId="b818f6ca1408da31" providerId="LiveId" clId="{3320839E-7812-4BF4-AC9D-203504F15896}" dt="2021-03-09T17:10:10.058" v="2026" actId="20577"/>
        <pc:sldMkLst>
          <pc:docMk/>
          <pc:sldMk cId="3998328905" sldId="332"/>
        </pc:sldMkLst>
        <pc:spChg chg="mod">
          <ac:chgData name="Trish Abbin" userId="b818f6ca1408da31" providerId="LiveId" clId="{3320839E-7812-4BF4-AC9D-203504F15896}" dt="2021-03-01T15:54:30.874" v="1985" actId="790"/>
          <ac:spMkLst>
            <pc:docMk/>
            <pc:sldMk cId="3998328905" sldId="332"/>
            <ac:spMk id="2" creationId="{00000000-0000-0000-0000-000000000000}"/>
          </ac:spMkLst>
        </pc:spChg>
        <pc:spChg chg="mod">
          <ac:chgData name="Trish Abbin" userId="b818f6ca1408da31" providerId="LiveId" clId="{3320839E-7812-4BF4-AC9D-203504F15896}" dt="2021-03-09T17:10:10.058" v="2026" actId="20577"/>
          <ac:spMkLst>
            <pc:docMk/>
            <pc:sldMk cId="3998328905" sldId="332"/>
            <ac:spMk id="3" creationId="{00000000-0000-0000-0000-000000000000}"/>
          </ac:spMkLst>
        </pc:spChg>
      </pc:sldChg>
      <pc:sldChg chg="modSp mod">
        <pc:chgData name="Trish Abbin" userId="b818f6ca1408da31" providerId="LiveId" clId="{3320839E-7812-4BF4-AC9D-203504F15896}" dt="2021-03-01T15:48:29.606" v="1954" actId="20577"/>
        <pc:sldMkLst>
          <pc:docMk/>
          <pc:sldMk cId="3216253470" sldId="336"/>
        </pc:sldMkLst>
        <pc:spChg chg="mod">
          <ac:chgData name="Trish Abbin" userId="b818f6ca1408da31" providerId="LiveId" clId="{3320839E-7812-4BF4-AC9D-203504F15896}" dt="2021-03-01T15:48:29.606" v="1954" actId="20577"/>
          <ac:spMkLst>
            <pc:docMk/>
            <pc:sldMk cId="3216253470" sldId="336"/>
            <ac:spMk id="2" creationId="{D06EC32C-CD7C-49BE-862E-531F312A4BFA}"/>
          </ac:spMkLst>
        </pc:spChg>
      </pc:sldChg>
      <pc:sldChg chg="modSp mod">
        <pc:chgData name="Trish Abbin" userId="b818f6ca1408da31" providerId="LiveId" clId="{3320839E-7812-4BF4-AC9D-203504F15896}" dt="2021-03-01T15:50:50.035" v="1981" actId="20577"/>
        <pc:sldMkLst>
          <pc:docMk/>
          <pc:sldMk cId="3840397025" sldId="337"/>
        </pc:sldMkLst>
        <pc:spChg chg="mod">
          <ac:chgData name="Trish Abbin" userId="b818f6ca1408da31" providerId="LiveId" clId="{3320839E-7812-4BF4-AC9D-203504F15896}" dt="2021-03-01T15:50:50.035" v="1981" actId="20577"/>
          <ac:spMkLst>
            <pc:docMk/>
            <pc:sldMk cId="3840397025" sldId="337"/>
            <ac:spMk id="2" creationId="{E668ECCF-8A52-4CDB-9360-EEDB7A716FF3}"/>
          </ac:spMkLst>
        </pc:spChg>
      </pc:sldChg>
      <pc:sldChg chg="modSp mod">
        <pc:chgData name="Trish Abbin" userId="b818f6ca1408da31" providerId="LiveId" clId="{3320839E-7812-4BF4-AC9D-203504F15896}" dt="2021-03-01T15:55:10.285" v="1987" actId="27107"/>
        <pc:sldMkLst>
          <pc:docMk/>
          <pc:sldMk cId="3696219890" sldId="338"/>
        </pc:sldMkLst>
        <pc:spChg chg="mod">
          <ac:chgData name="Trish Abbin" userId="b818f6ca1408da31" providerId="LiveId" clId="{3320839E-7812-4BF4-AC9D-203504F15896}" dt="2021-02-28T21:38:05.752" v="1058" actId="313"/>
          <ac:spMkLst>
            <pc:docMk/>
            <pc:sldMk cId="3696219890" sldId="338"/>
            <ac:spMk id="2" creationId="{F5A4C2C8-E1A5-4B05-8A46-7C1C6B731CF4}"/>
          </ac:spMkLst>
        </pc:spChg>
        <pc:spChg chg="mod">
          <ac:chgData name="Trish Abbin" userId="b818f6ca1408da31" providerId="LiveId" clId="{3320839E-7812-4BF4-AC9D-203504F15896}" dt="2021-03-01T15:35:44.816" v="1678" actId="27636"/>
          <ac:spMkLst>
            <pc:docMk/>
            <pc:sldMk cId="3696219890" sldId="338"/>
            <ac:spMk id="3" creationId="{57C85662-C3AC-4260-BEDA-D031732D7A39}"/>
          </ac:spMkLst>
        </pc:spChg>
        <pc:spChg chg="mod">
          <ac:chgData name="Trish Abbin" userId="b818f6ca1408da31" providerId="LiveId" clId="{3320839E-7812-4BF4-AC9D-203504F15896}" dt="2021-03-01T15:55:10.285" v="1987" actId="27107"/>
          <ac:spMkLst>
            <pc:docMk/>
            <pc:sldMk cId="3696219890" sldId="338"/>
            <ac:spMk id="4" creationId="{3B6A0F3B-025D-4D40-BD08-D521AAD9149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essah.latson@gmail.com" TargetMode="External"/><Relationship Id="rId2" Type="http://schemas.openxmlformats.org/officeDocument/2006/relationships/hyperlink" Target="mailto:fatcatenterpriseslc@gmail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Básicos de Estados Financieros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/>
              <a:t>Qué son y porque son importantes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Hay 3 estados usados con mas frecuencia</a:t>
            </a:r>
            <a:r>
              <a:rPr lang="en-US" dirty="0"/>
              <a:t>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Balance sheet/Hoja de Balance</a:t>
            </a:r>
          </a:p>
          <a:p>
            <a:r>
              <a:rPr lang="en-US" sz="2800" dirty="0"/>
              <a:t>Income statement/ </a:t>
            </a:r>
            <a:r>
              <a:rPr lang="es-419" sz="2800" dirty="0"/>
              <a:t>Estado de resultados</a:t>
            </a:r>
          </a:p>
          <a:p>
            <a:r>
              <a:rPr lang="en-US" sz="2800" dirty="0"/>
              <a:t>Cash Flow statement/ </a:t>
            </a:r>
            <a:r>
              <a:rPr lang="es-419" sz="2800" dirty="0"/>
              <a:t>Estado de Flujos (de caja)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419" dirty="0"/>
              <a:t>Cada uno tiene una función diferente…</a:t>
            </a:r>
          </a:p>
          <a:p>
            <a:pPr marL="0" indent="0">
              <a:buNone/>
            </a:pPr>
            <a:r>
              <a:rPr lang="es-419" dirty="0"/>
              <a:t>Juntos, muestran la salud financiera de su negocio y si tiene ganancias o no…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Sheet/ Hoja de Balance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790E17-D135-4908-8654-053CF2F4A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419" dirty="0"/>
              <a:t>Hojas be balance están organizadas mostrando 3 áreas: activos, pasivos y patrimonio </a:t>
            </a:r>
            <a:r>
              <a:rPr lang="en-US" dirty="0"/>
              <a:t>(assets, liabilities and equity).</a:t>
            </a:r>
          </a:p>
          <a:p>
            <a:r>
              <a:rPr lang="es-419" dirty="0"/>
              <a:t>Activos= pasivos + patrimonio </a:t>
            </a:r>
            <a:r>
              <a:rPr lang="en-US" dirty="0"/>
              <a:t>(el </a:t>
            </a:r>
            <a:r>
              <a:rPr lang="es-419" dirty="0"/>
              <a:t>balance o equilibrio</a:t>
            </a:r>
            <a:r>
              <a:rPr lang="en-US" dirty="0"/>
              <a:t>)</a:t>
            </a:r>
          </a:p>
          <a:p>
            <a:r>
              <a:rPr lang="es-419" dirty="0"/>
              <a:t>De un vistazo, se ve cuanto dinero se ha puesto, cuanto deuda ha acumulado, etc.</a:t>
            </a:r>
          </a:p>
          <a:p>
            <a:endParaRPr lang="es-419" dirty="0"/>
          </a:p>
        </p:txBody>
      </p:sp>
      <p:pic>
        <p:nvPicPr>
          <p:cNvPr id="1026" name="Picture 2" descr="Balance Sheet example">
            <a:extLst>
              <a:ext uri="{FF2B5EF4-FFF2-40B4-BE49-F238E27FC236}">
                <a16:creationId xmlns:a16="http://schemas.microsoft.com/office/drawing/2014/main" id="{ABAA84EC-E3FE-4C7C-94CE-9A868EF266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67" y="1984375"/>
            <a:ext cx="3670642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Statement (aka profit and loss , P&amp;L)/ </a:t>
            </a:r>
            <a:r>
              <a:rPr lang="es-419" dirty="0"/>
              <a:t>Estado de 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Muestra cuanto dinero ha ingresado, y donde se gastó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s-419" dirty="0"/>
              <a:t>Se usa junto con la hoja de balance para vincular lo que significa las ganancias y la salud general de la empresa.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5C441ED-DEA9-4F71-8FF6-47CAF303B98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802830" y="1984372"/>
          <a:ext cx="4298166" cy="4187831"/>
        </p:xfrm>
        <a:graphic>
          <a:graphicData uri="http://schemas.openxmlformats.org/drawingml/2006/table">
            <a:tbl>
              <a:tblPr/>
              <a:tblGrid>
                <a:gridCol w="2149083">
                  <a:extLst>
                    <a:ext uri="{9D8B030D-6E8A-4147-A177-3AD203B41FA5}">
                      <a16:colId xmlns:a16="http://schemas.microsoft.com/office/drawing/2014/main" val="2249129748"/>
                    </a:ext>
                  </a:extLst>
                </a:gridCol>
                <a:gridCol w="2149083">
                  <a:extLst>
                    <a:ext uri="{9D8B030D-6E8A-4147-A177-3AD203B41FA5}">
                      <a16:colId xmlns:a16="http://schemas.microsoft.com/office/drawing/2014/main" val="95906970"/>
                    </a:ext>
                  </a:extLst>
                </a:gridCol>
              </a:tblGrid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rgbClr val="0FA1A2"/>
                          </a:solidFill>
                          <a:effectLst/>
                        </a:rPr>
                        <a:t>Category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rgbClr val="0FA1A2"/>
                          </a:solidFill>
                          <a:effectLst/>
                        </a:rPr>
                        <a:t>Amount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65248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Sales Revenue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$57,050.68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594046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Cost of Goods Sold (COGS)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$24,984.79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70713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rgbClr val="4A4B4E"/>
                          </a:solidFill>
                          <a:effectLst/>
                        </a:rPr>
                        <a:t>Gross Profit</a:t>
                      </a:r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rgbClr val="4A4B4E"/>
                          </a:solidFill>
                          <a:effectLst/>
                        </a:rPr>
                        <a:t>$32,101.89</a:t>
                      </a:r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188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6623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General Expenses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$11,049.55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9458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*Rent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$9,000.00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166268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*Bank &amp; ATM Fee Expenses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$9.43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441096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*Equipment Expenses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$742.40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84565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*Marketing Expenses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$503.53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7860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*Merchant Fees Expenses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$794.19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72301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8538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Operating Earnings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$21,052.34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30811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Interest Expense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$5,000.00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9490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Earnings Before Income Tax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$16,052.34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1050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Income Tax Expense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$10,000.00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3812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rgbClr val="4A4B4E"/>
                          </a:solidFill>
                          <a:effectLst/>
                        </a:rPr>
                        <a:t>Net Profit</a:t>
                      </a:r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4A4B4E"/>
                          </a:solidFill>
                          <a:effectLst/>
                        </a:rPr>
                        <a:t>$6,052.34</a:t>
                      </a:r>
                      <a:endParaRPr lang="en-US" sz="1200" dirty="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9006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3C2154D6-C80C-4807-B831-E03E8A4D8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4A4B4E"/>
                </a:solidFill>
                <a:effectLst/>
                <a:latin typeface="LLCircularWeb"/>
              </a:rPr>
              <a:t>For Year Ended Dec. 31, 2018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 Statement/ </a:t>
            </a:r>
            <a:r>
              <a:rPr lang="es-419" dirty="0"/>
              <a:t>Estado de Flujos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s-419" dirty="0"/>
              <a:t>Muestra el flujo de dinero entrando y saliendo. </a:t>
            </a:r>
          </a:p>
          <a:p>
            <a:endParaRPr lang="es-419" dirty="0"/>
          </a:p>
          <a:p>
            <a:endParaRPr lang="es-419" dirty="0"/>
          </a:p>
          <a:p>
            <a:r>
              <a:rPr lang="es-419"/>
              <a:t>Muestra </a:t>
            </a:r>
            <a:r>
              <a:rPr lang="es-419" dirty="0"/>
              <a:t>lo que actualmente tiene.  </a:t>
            </a:r>
          </a:p>
        </p:txBody>
      </p:sp>
      <p:pic>
        <p:nvPicPr>
          <p:cNvPr id="2050" name="Picture 2" descr="Cash Flow Statement 1">
            <a:extLst>
              <a:ext uri="{FF2B5EF4-FFF2-40B4-BE49-F238E27FC236}">
                <a16:creationId xmlns:a16="http://schemas.microsoft.com/office/drawing/2014/main" id="{2451C35E-02B5-451A-A706-CFAC081485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42" y="1984375"/>
            <a:ext cx="3441941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C2C8-E1A5-4B05-8A46-7C1C6B73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Información útil adicional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5662-C3AC-4260-BEDA-D031732D7A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GUARDA LOS RECIBOS DEL NEGOCIO!</a:t>
            </a:r>
          </a:p>
          <a:p>
            <a:r>
              <a:rPr lang="es-419" dirty="0"/>
              <a:t>Mantenga recibos del negocio separados de lo personal.</a:t>
            </a:r>
          </a:p>
          <a:p>
            <a:r>
              <a:rPr lang="es-419" dirty="0"/>
              <a:t>Cualquier compra para el negocio es deducible. </a:t>
            </a:r>
          </a:p>
          <a:p>
            <a:r>
              <a:rPr lang="es-419" dirty="0"/>
              <a:t>Si tienen comparas combinadas, anota cuales son del negocio. (mire el </a:t>
            </a:r>
            <a:r>
              <a:rPr lang="es-419" dirty="0" err="1"/>
              <a:t>schedule</a:t>
            </a:r>
            <a:r>
              <a:rPr lang="es-419" dirty="0"/>
              <a:t> C para los nombres y categorías más comunes.)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A0F3B-025D-4D40-BD08-D521AAD914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COG/COGS- “Cost of Goods/ Sold” o </a:t>
            </a:r>
            <a:r>
              <a:rPr lang="es-419" dirty="0"/>
              <a:t>costos de bienes vendidos</a:t>
            </a:r>
          </a:p>
          <a:p>
            <a:r>
              <a:rPr lang="es-419" dirty="0"/>
              <a:t>Si su negocio vende productos o servicio con productos, tienen un COG. </a:t>
            </a:r>
          </a:p>
          <a:p>
            <a:r>
              <a:rPr lang="es-419" dirty="0"/>
              <a:t>Ejemplos de un COG: partes, materiales de construcción, cualquier productos para revender o es parte de un productos terminado, (es decir: tarros, tapas, ingredientes, etiqueta, embalaje,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6EC32C-CD7C-49BE-862E-531F312A4BFA}"/>
              </a:ext>
            </a:extLst>
          </p:cNvPr>
          <p:cNvSpPr txBox="1"/>
          <p:nvPr/>
        </p:nvSpPr>
        <p:spPr>
          <a:xfrm>
            <a:off x="1785691" y="1447800"/>
            <a:ext cx="98713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000" dirty="0"/>
              <a:t>Para aquellos de ustedes que han estado haciendo su contabilidad manualmente (como en un cuaderno) o siguiendo lo que dice “</a:t>
            </a:r>
            <a:r>
              <a:rPr lang="es-419" sz="4000" dirty="0" err="1"/>
              <a:t>square</a:t>
            </a:r>
            <a:r>
              <a:rPr lang="es-419" sz="4000" dirty="0"/>
              <a:t>”, han hecho más de la mitad del trabajo!</a:t>
            </a:r>
          </a:p>
          <a:p>
            <a:endParaRPr lang="es-419" sz="4000" dirty="0"/>
          </a:p>
          <a:p>
            <a:r>
              <a:rPr lang="es-419" sz="4000" dirty="0"/>
              <a:t>Preguntas? Dudas?</a:t>
            </a:r>
          </a:p>
        </p:txBody>
      </p:sp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68ECCF-8A52-4CDB-9360-EEDB7A716FF3}"/>
              </a:ext>
            </a:extLst>
          </p:cNvPr>
          <p:cNvSpPr txBox="1"/>
          <p:nvPr/>
        </p:nvSpPr>
        <p:spPr>
          <a:xfrm>
            <a:off x="3275012" y="1219200"/>
            <a:ext cx="561288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3600" b="1" u="sng" dirty="0"/>
              <a:t>Contactos para consultas:</a:t>
            </a:r>
          </a:p>
          <a:p>
            <a:endParaRPr lang="en-US" sz="3200" dirty="0"/>
          </a:p>
          <a:p>
            <a:r>
              <a:rPr lang="en-US" sz="3200" dirty="0"/>
              <a:t>Trish Abbin</a:t>
            </a:r>
          </a:p>
          <a:p>
            <a:r>
              <a:rPr lang="en-US" sz="3200" dirty="0">
                <a:hlinkClick r:id="rId2"/>
              </a:rPr>
              <a:t>fatcatenterpriseslc@gmail.com</a:t>
            </a:r>
            <a:endParaRPr lang="en-US" sz="3200" dirty="0"/>
          </a:p>
          <a:p>
            <a:r>
              <a:rPr lang="en-US" sz="3200" dirty="0"/>
              <a:t>505-280-6502</a:t>
            </a:r>
          </a:p>
          <a:p>
            <a:endParaRPr lang="en-US" sz="3200" dirty="0"/>
          </a:p>
          <a:p>
            <a:r>
              <a:rPr lang="en-US" sz="3200" dirty="0"/>
              <a:t>Tessah </a:t>
            </a:r>
            <a:r>
              <a:rPr lang="en-US" sz="3200" dirty="0" err="1"/>
              <a:t>Latson</a:t>
            </a:r>
            <a:endParaRPr lang="en-US" sz="3200" dirty="0"/>
          </a:p>
          <a:p>
            <a:r>
              <a:rPr lang="en-US" sz="3200" dirty="0">
                <a:hlinkClick r:id="rId3"/>
              </a:rPr>
              <a:t>Tessah.latson@gmail.com</a:t>
            </a:r>
            <a:endParaRPr lang="en-US" sz="3200" dirty="0"/>
          </a:p>
          <a:p>
            <a:r>
              <a:rPr lang="en-US" sz="3200" dirty="0"/>
              <a:t>505-401-3242</a:t>
            </a:r>
          </a:p>
        </p:txBody>
      </p:sp>
    </p:spTree>
    <p:extLst>
      <p:ext uri="{BB962C8B-B14F-4D97-AF65-F5344CB8AC3E}">
        <p14:creationId xmlns:p14="http://schemas.microsoft.com/office/powerpoint/2010/main" val="38403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2840</TotalTime>
  <Words>453</Words>
  <Application>Microsoft Office PowerPoint</Application>
  <PresentationFormat>Custom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LLCircularWeb</vt:lpstr>
      <vt:lpstr>Currency Symbols 16x9</vt:lpstr>
      <vt:lpstr>Básicos de Estados Financieros</vt:lpstr>
      <vt:lpstr>Hay 3 estados usados con mas frecuencia:</vt:lpstr>
      <vt:lpstr>Balance Sheet/ Hoja de Balance</vt:lpstr>
      <vt:lpstr>Income Statement (aka profit and loss , P&amp;L)/ Estado de Resultados</vt:lpstr>
      <vt:lpstr>Cash Flow Statement/ Estado de Flujos</vt:lpstr>
      <vt:lpstr>Información útil adicional: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Financial Statements</dc:title>
  <dc:creator>Trish Abbin</dc:creator>
  <cp:lastModifiedBy>Trish Abbin</cp:lastModifiedBy>
  <cp:revision>2</cp:revision>
  <dcterms:created xsi:type="dcterms:W3CDTF">2021-01-21T21:11:45Z</dcterms:created>
  <dcterms:modified xsi:type="dcterms:W3CDTF">2021-03-09T17:10:12Z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