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4"/>
  </p:notesMasterIdLst>
  <p:sldIdLst>
    <p:sldId id="256" r:id="rId2"/>
    <p:sldId id="257" r:id="rId3"/>
    <p:sldId id="261" r:id="rId4"/>
    <p:sldId id="267" r:id="rId5"/>
    <p:sldId id="263" r:id="rId6"/>
    <p:sldId id="259" r:id="rId7"/>
    <p:sldId id="262" r:id="rId8"/>
    <p:sldId id="264" r:id="rId9"/>
    <p:sldId id="260" r:id="rId10"/>
    <p:sldId id="265" r:id="rId11"/>
    <p:sldId id="269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140" autoAdjust="0"/>
    <p:restoredTop sz="86338" autoAdjust="0"/>
  </p:normalViewPr>
  <p:slideViewPr>
    <p:cSldViewPr snapToGrid="0">
      <p:cViewPr varScale="1">
        <p:scale>
          <a:sx n="82" d="100"/>
          <a:sy n="82" d="100"/>
        </p:scale>
        <p:origin x="144" y="3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51F923-8FAD-4771-BFBF-98633E25D581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879E4-4AB5-4787-97AD-8DC4D8C6E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245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chantmaverick.com/the-best-credit-card-reader-for-your-small-business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antafe.craigslist.org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etsy.com/sell" TargetMode="External"/><Relationship Id="rId4" Type="http://schemas.openxmlformats.org/officeDocument/2006/relationships/hyperlink" Target="https://business.instagram.com/getting-started/?ref=sem_smb&amp;cid=8279733501&amp;agid=85640798592&amp;kw=instagram%20shopping&amp;nk=g&amp;utm_source=GOOGLE&amp;utm_medium=fbsmbsem&amp;utm_campaign=G_S_Alpha_Instagram_Brand_US_EN_Tenured_General&amp;utm_keyword=instagram%20shopping&amp;kenid=_kenshoo_clickid_&amp;utm_content=instagram%20shopping&amp;gclid=EAIaIQobChMIoIO4taLf6gIViIbACh15wQVWEAAYAyAAEgK75PD_BwE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https://www.merchantmaverick.com/the-best-credit-card-reader-for-your-small-business/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2879E4-4AB5-4787-97AD-8DC4D8C6EB4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9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https://craigslist.org/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/>
              </a:rPr>
              <a:t>https://business.instagram.com/getting-started/?ref=sem_smb&amp;cid=8279733501&amp;agid=85640798592&amp;kw=instagram%20shopping&amp;nk=g&amp;utm_source=GOOGLE&amp;utm_medium=fbsmbsem&amp;utm_campaign=G_S_Alpha_Instagram_Brand_US_EN_Tenured_General&amp;utm_keyword=instagram%20shopping&amp;kenid=_kenshoo_clickid_&amp;utm_content=instagram%20shopping&amp;gclid=EAIaIQobChMIoIO4taLf6gIViIbACh15wQVWEAAYAyAAEgK75PD_BwE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5"/>
              </a:rPr>
              <a:t>https://www.etsy.com/sell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2879E4-4AB5-4787-97AD-8DC4D8C6EB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2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2879E4-4AB5-4787-97AD-8DC4D8C6EB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29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2879E4-4AB5-4787-97AD-8DC4D8C6EB4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60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8/26/2020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896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3500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" name="Group 11">
            <a:extLst>
              <a:ext uri="{FF2B5EF4-FFF2-40B4-BE49-F238E27FC236}">
                <a16:creationId xmlns:a16="http://schemas.microsoft.com/office/drawing/2014/main" id="{79394E1F-0B5F-497D-B2A6-8383A2A54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3"/>
            <a:chOff x="438068" y="457200"/>
            <a:chExt cx="3703320" cy="593513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F1FF39A-AC3C-4066-9D4C-519AA22812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01201"/>
              <a:ext cx="3702134" cy="5791132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4C13BAB-7C00-4D21-A857-E3D41C0A2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6B60599-1FC7-456F-938B-A0CC341B93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984" y="1220446"/>
            <a:ext cx="3412067" cy="2433997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Transitioning to online: </a:t>
            </a:r>
            <a:r>
              <a:rPr lang="en-US" sz="2400" dirty="0">
                <a:solidFill>
                  <a:srgbClr val="FFFFFF"/>
                </a:solidFill>
              </a:rPr>
              <a:t>Staying resilient during </a:t>
            </a:r>
            <a:r>
              <a:rPr lang="en-US" sz="2400" dirty="0" err="1">
                <a:solidFill>
                  <a:srgbClr val="FFFFFF"/>
                </a:solidFill>
              </a:rPr>
              <a:t>covid</a:t>
            </a:r>
            <a:r>
              <a:rPr lang="en-US" sz="2400" dirty="0">
                <a:solidFill>
                  <a:srgbClr val="FFFFFF"/>
                </a:solidFill>
              </a:rPr>
              <a:t> 19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619653-CD7B-4931-B44E-12895740D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3101" y="4088941"/>
            <a:ext cx="3412067" cy="1128518"/>
          </a:xfrm>
        </p:spPr>
        <p:txBody>
          <a:bodyPr>
            <a:normAutofit/>
          </a:bodyPr>
          <a:lstStyle/>
          <a:p>
            <a:r>
              <a:rPr lang="en-US" sz="1200" dirty="0">
                <a:solidFill>
                  <a:srgbClr val="FFFFFF">
                    <a:alpha val="75000"/>
                  </a:srgbClr>
                </a:solidFill>
              </a:rPr>
              <a:t>Alison Turner</a:t>
            </a:r>
          </a:p>
          <a:p>
            <a:r>
              <a:rPr lang="en-US" sz="1200" dirty="0">
                <a:solidFill>
                  <a:srgbClr val="FFFFFF">
                    <a:alpha val="75000"/>
                  </a:srgbClr>
                </a:solidFill>
              </a:rPr>
              <a:t>Technical assistance Specialist</a:t>
            </a:r>
          </a:p>
          <a:p>
            <a:r>
              <a:rPr lang="en-US" sz="1200" dirty="0" err="1">
                <a:solidFill>
                  <a:srgbClr val="FFFFFF">
                    <a:alpha val="75000"/>
                  </a:srgbClr>
                </a:solidFill>
              </a:rPr>
              <a:t>NCNMEdD</a:t>
            </a:r>
            <a:endParaRPr lang="en-US" sz="1200" dirty="0">
              <a:solidFill>
                <a:srgbClr val="FFFFFF">
                  <a:alpha val="75000"/>
                </a:srgbClr>
              </a:solidFill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E1F28E6B-81D8-4F47-9683-A41B61A4B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967" y="2437445"/>
            <a:ext cx="8155536" cy="165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952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E0308-B672-4047-8ED8-CEF4E2F477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Reaching the unreachable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D8FFB-DF98-48B3-8D10-CF59FA3E2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0" y="2904565"/>
            <a:ext cx="11610809" cy="3738282"/>
          </a:xfrm>
          <a:solidFill>
            <a:schemeClr val="bg1"/>
          </a:solidFill>
        </p:spPr>
        <p:txBody>
          <a:bodyPr lIns="365760" rIns="365760"/>
          <a:lstStyle/>
          <a:p>
            <a:r>
              <a:rPr lang="en-US" sz="2000" cap="none" dirty="0">
                <a:solidFill>
                  <a:schemeClr val="accent3">
                    <a:lumMod val="75000"/>
                  </a:schemeClr>
                </a:solidFill>
              </a:rPr>
              <a:t>Marketing, advertising, data sharing, social media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cap="none" dirty="0">
                <a:solidFill>
                  <a:schemeClr val="accent3">
                    <a:lumMod val="75000"/>
                  </a:schemeClr>
                </a:solidFill>
              </a:rPr>
              <a:t>Online forums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cap="none" dirty="0">
                <a:solidFill>
                  <a:schemeClr val="accent3">
                    <a:lumMod val="75000"/>
                  </a:schemeClr>
                </a:solidFill>
              </a:rPr>
              <a:t>Handwritten letters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cap="none" dirty="0">
                <a:solidFill>
                  <a:schemeClr val="accent3">
                    <a:lumMod val="75000"/>
                  </a:schemeClr>
                </a:solidFill>
              </a:rPr>
              <a:t>Connections around the community</a:t>
            </a: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064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E0308-B672-4047-8ED8-CEF4E2F477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 to keep in mind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D8FFB-DF98-48B3-8D10-CF59FA3E2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0" y="2904565"/>
            <a:ext cx="11610809" cy="3738282"/>
          </a:xfrm>
          <a:solidFill>
            <a:schemeClr val="bg1"/>
          </a:solidFill>
        </p:spPr>
        <p:txBody>
          <a:bodyPr lIns="365760" rIns="365760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cap="none" dirty="0">
                <a:solidFill>
                  <a:schemeClr val="accent3">
                    <a:lumMod val="75000"/>
                  </a:schemeClr>
                </a:solidFill>
              </a:rPr>
              <a:t>What’s worked for my business? What do I need help with?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cap="none" dirty="0">
                <a:solidFill>
                  <a:schemeClr val="accent3">
                    <a:lumMod val="75000"/>
                  </a:schemeClr>
                </a:solidFill>
              </a:rPr>
              <a:t>What’s the craziest idea I’ve heard out of this pandemic so far? How can I take it further?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cap="none" dirty="0">
                <a:solidFill>
                  <a:schemeClr val="accent3">
                    <a:lumMod val="75000"/>
                  </a:schemeClr>
                </a:solidFill>
              </a:rPr>
              <a:t>Who is someone that is outside my industry that might have insight to big recovery ideas?</a:t>
            </a:r>
          </a:p>
          <a:p>
            <a:endParaRPr lang="en-US" sz="2000" cap="none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604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11E6597-8D9A-49E2-B2AA-6C383FDD0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7322" y="2562679"/>
            <a:ext cx="11317356" cy="1475013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algn="ctr"/>
            <a:r>
              <a:rPr lang="en-US" sz="45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Thank you</a:t>
            </a:r>
          </a:p>
          <a:p>
            <a:pPr algn="ctr"/>
            <a:r>
              <a:rPr lang="en-US" sz="1800" b="1" cap="none" dirty="0">
                <a:solidFill>
                  <a:schemeClr val="bg1">
                    <a:lumMod val="95000"/>
                  </a:schemeClr>
                </a:solidFill>
              </a:rPr>
              <a:t>alisont@ncnmedd.com | 505 – 716 - 5580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C4EAA92-40BB-4DF1-B6B6-2B8430207CC1}"/>
              </a:ext>
            </a:extLst>
          </p:cNvPr>
          <p:cNvGrpSpPr/>
          <p:nvPr/>
        </p:nvGrpSpPr>
        <p:grpSpPr>
          <a:xfrm>
            <a:off x="-170727" y="5479618"/>
            <a:ext cx="11925405" cy="1035218"/>
            <a:chOff x="-170727" y="5479618"/>
            <a:chExt cx="11925405" cy="1035218"/>
          </a:xfrm>
        </p:grpSpPr>
        <p:pic>
          <p:nvPicPr>
            <p:cNvPr id="5" name="Picture 4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D017D231-1363-4CCD-BE7E-9D3D8930D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83" t="-13545" r="-6283" b="-7810"/>
            <a:stretch/>
          </p:blipFill>
          <p:spPr>
            <a:xfrm flipH="1">
              <a:off x="5697399" y="5479618"/>
              <a:ext cx="6057279" cy="1035218"/>
            </a:xfrm>
            <a:prstGeom prst="rect">
              <a:avLst/>
            </a:prstGeom>
          </p:spPr>
        </p:pic>
        <p:pic>
          <p:nvPicPr>
            <p:cNvPr id="6" name="Picture 5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B7BC7FA0-E751-4842-9493-D7A1957B38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83" t="-13545" r="-6283" b="-7810"/>
            <a:stretch/>
          </p:blipFill>
          <p:spPr>
            <a:xfrm flipH="1">
              <a:off x="334370" y="5479618"/>
              <a:ext cx="6057279" cy="1035218"/>
            </a:xfrm>
            <a:prstGeom prst="rect">
              <a:avLst/>
            </a:prstGeom>
          </p:spPr>
        </p:pic>
        <p:pic>
          <p:nvPicPr>
            <p:cNvPr id="7" name="Picture 6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C7609CE4-986A-471A-923D-872CB1C676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83" t="-13545" r="-6283" b="-7810"/>
            <a:stretch/>
          </p:blipFill>
          <p:spPr>
            <a:xfrm flipH="1">
              <a:off x="-170727" y="5479618"/>
              <a:ext cx="6057279" cy="10352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01257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4D529-32F4-48C9-AA8E-C0A8B7F267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Starting from zero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E6597-8D9A-49E2-B2AA-6C383FDD0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7322" y="2562679"/>
            <a:ext cx="11317356" cy="1475013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sz="1100" dirty="0">
              <a:solidFill>
                <a:schemeClr val="bg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2"/>
                </a:solidFill>
              </a:rPr>
              <a:t>Contactless payment options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2"/>
                </a:solidFill>
              </a:rPr>
              <a:t>Building an online presence from scratch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C68E723-EB9C-4466-8F0D-087BEEE5FF2D}"/>
              </a:ext>
            </a:extLst>
          </p:cNvPr>
          <p:cNvGrpSpPr/>
          <p:nvPr/>
        </p:nvGrpSpPr>
        <p:grpSpPr>
          <a:xfrm>
            <a:off x="-170727" y="5479618"/>
            <a:ext cx="11925405" cy="1035218"/>
            <a:chOff x="-170727" y="5479618"/>
            <a:chExt cx="11925405" cy="1035218"/>
          </a:xfrm>
        </p:grpSpPr>
        <p:pic>
          <p:nvPicPr>
            <p:cNvPr id="7" name="Picture 6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90BAD44B-854F-43DA-8E07-80A4261AE70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83" t="-13545" r="-6283" b="-7810"/>
            <a:stretch/>
          </p:blipFill>
          <p:spPr>
            <a:xfrm flipH="1">
              <a:off x="5697399" y="5479618"/>
              <a:ext cx="6057279" cy="1035218"/>
            </a:xfrm>
            <a:prstGeom prst="rect">
              <a:avLst/>
            </a:prstGeom>
          </p:spPr>
        </p:pic>
        <p:pic>
          <p:nvPicPr>
            <p:cNvPr id="8" name="Picture 7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71C7DB23-45A7-4C50-AB7B-471E377DE3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83" t="-13545" r="-6283" b="-7810"/>
            <a:stretch/>
          </p:blipFill>
          <p:spPr>
            <a:xfrm flipH="1">
              <a:off x="334370" y="5479618"/>
              <a:ext cx="6057279" cy="1035218"/>
            </a:xfrm>
            <a:prstGeom prst="rect">
              <a:avLst/>
            </a:prstGeom>
          </p:spPr>
        </p:pic>
        <p:pic>
          <p:nvPicPr>
            <p:cNvPr id="9" name="Picture 8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80A4800E-F766-4440-BE1A-78B0ABA3C3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83" t="-13545" r="-6283" b="-7810"/>
            <a:stretch/>
          </p:blipFill>
          <p:spPr>
            <a:xfrm flipH="1">
              <a:off x="-170727" y="5479618"/>
              <a:ext cx="6057279" cy="10352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32578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E0308-B672-4047-8ED8-CEF4E2F477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Contactless payment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D8FFB-DF98-48B3-8D10-CF59FA3E2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2788451"/>
            <a:ext cx="11610809" cy="3738282"/>
          </a:xfrm>
          <a:solidFill>
            <a:schemeClr val="bg1"/>
          </a:solidFill>
        </p:spPr>
        <p:txBody>
          <a:bodyPr lIns="365760" rIns="36576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cap="none" dirty="0">
                <a:solidFill>
                  <a:schemeClr val="accent3">
                    <a:lumMod val="75000"/>
                  </a:schemeClr>
                </a:solidFill>
              </a:rPr>
              <a:t>Where do I get it?</a:t>
            </a:r>
          </a:p>
          <a:p>
            <a:pPr marL="798513" indent="-333375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Direct sale (Square, Shopify, Clover) </a:t>
            </a:r>
          </a:p>
          <a:p>
            <a:pPr marL="798513" indent="-333375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Retailers (Sam’s Club, Costco, Amazon)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cap="none" dirty="0">
                <a:solidFill>
                  <a:schemeClr val="accent3">
                    <a:lumMod val="75000"/>
                  </a:schemeClr>
                </a:solidFill>
              </a:rPr>
              <a:t>How do I set it up?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cap="none" dirty="0">
                <a:solidFill>
                  <a:schemeClr val="accent3">
                    <a:lumMod val="75000"/>
                  </a:schemeClr>
                </a:solidFill>
              </a:rPr>
              <a:t>How do I let customers know I’m ready for them? </a:t>
            </a:r>
          </a:p>
          <a:p>
            <a:pPr marL="798513" indent="-285750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Onsite marketing</a:t>
            </a:r>
          </a:p>
          <a:p>
            <a:pPr marL="798513" indent="-285750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Community resources (Taos MainStreet)</a:t>
            </a:r>
          </a:p>
          <a:p>
            <a:pPr marL="798513" indent="-285750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Online marketing</a:t>
            </a: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697FB0-7162-4BAF-9D7F-0116878FBCC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</a:blip>
          <a:stretch>
            <a:fillRect/>
          </a:stretch>
        </p:blipFill>
        <p:spPr>
          <a:xfrm rot="21300040" flipH="1">
            <a:off x="6213413" y="3148593"/>
            <a:ext cx="6962136" cy="341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954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E0308-B672-4047-8ED8-CEF4E2F477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Connecting to an online audience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D8FFB-DF98-48B3-8D10-CF59FA3E2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1200" y="2946400"/>
            <a:ext cx="6400799" cy="3696447"/>
          </a:xfrm>
          <a:solidFill>
            <a:schemeClr val="bg1"/>
          </a:solidFill>
        </p:spPr>
        <p:txBody>
          <a:bodyPr lIns="365760" rIns="36576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cap="none" dirty="0">
                <a:solidFill>
                  <a:schemeClr val="accent3">
                    <a:lumMod val="75000"/>
                  </a:schemeClr>
                </a:solidFill>
              </a:rPr>
              <a:t>Online Marketplaces</a:t>
            </a:r>
          </a:p>
          <a:p>
            <a:pPr marL="798513" indent="-333375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Facebook Marketplace</a:t>
            </a:r>
          </a:p>
          <a:p>
            <a:pPr marL="798513" indent="-333375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Craigslist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cap="none" dirty="0">
                <a:solidFill>
                  <a:schemeClr val="accent3">
                    <a:lumMod val="75000"/>
                  </a:schemeClr>
                </a:solidFill>
              </a:rPr>
              <a:t>Retail spaces</a:t>
            </a:r>
          </a:p>
          <a:p>
            <a:pPr marL="914400" indent="-285750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Instagram Shopping</a:t>
            </a:r>
          </a:p>
          <a:p>
            <a:pPr marL="914400" indent="-285750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Etsy</a:t>
            </a:r>
          </a:p>
          <a:p>
            <a:pPr marL="914400" indent="-285750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Amazon</a:t>
            </a: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72D515-F8BC-4140-810D-451FFF36F6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6152" t="-6152" r="1" b="1"/>
          <a:stretch/>
        </p:blipFill>
        <p:spPr>
          <a:xfrm>
            <a:off x="374650" y="2611558"/>
            <a:ext cx="5416550" cy="39238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17893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E0308-B672-4047-8ED8-CEF4E2F477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Website enablement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D8FFB-DF98-48B3-8D10-CF59FA3E2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0" y="2904565"/>
            <a:ext cx="11610809" cy="3738282"/>
          </a:xfrm>
          <a:solidFill>
            <a:schemeClr val="bg1"/>
          </a:solidFill>
        </p:spPr>
        <p:txBody>
          <a:bodyPr lIns="365760" rIns="365760"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cap="none" dirty="0">
                <a:solidFill>
                  <a:schemeClr val="accent3">
                    <a:lumMod val="75000"/>
                  </a:schemeClr>
                </a:solidFill>
              </a:rPr>
              <a:t>What’s the first step?</a:t>
            </a:r>
          </a:p>
          <a:p>
            <a:pPr marL="798513" indent="-333375">
              <a:buFont typeface="Arial" panose="020B0604020202020204" pitchFamily="34" charset="0"/>
              <a:buChar char="•"/>
            </a:pPr>
            <a:r>
              <a:rPr lang="en-US" sz="1700" cap="none" dirty="0">
                <a:solidFill>
                  <a:schemeClr val="accent3">
                    <a:lumMod val="75000"/>
                  </a:schemeClr>
                </a:solidFill>
              </a:rPr>
              <a:t>Editor driven (</a:t>
            </a:r>
            <a:r>
              <a:rPr lang="en-US" sz="1800" cap="none" dirty="0" err="1">
                <a:solidFill>
                  <a:schemeClr val="accent3">
                    <a:lumMod val="75000"/>
                  </a:schemeClr>
                </a:solidFill>
              </a:rPr>
              <a:t>Wix</a:t>
            </a:r>
            <a:r>
              <a:rPr lang="en-US" sz="1800" cap="none" dirty="0">
                <a:solidFill>
                  <a:schemeClr val="accent3">
                    <a:lumMod val="75000"/>
                  </a:schemeClr>
                </a:solidFill>
              </a:rPr>
              <a:t>, Weebly, </a:t>
            </a:r>
            <a:r>
              <a:rPr lang="en-US" sz="1800" cap="none" dirty="0" err="1">
                <a:solidFill>
                  <a:schemeClr val="accent3">
                    <a:lumMod val="75000"/>
                  </a:schemeClr>
                </a:solidFill>
              </a:rPr>
              <a:t>Wordpress</a:t>
            </a:r>
            <a:r>
              <a:rPr lang="en-US" sz="1700" cap="none" dirty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marL="798513" indent="-333375">
              <a:buFont typeface="Arial" panose="020B0604020202020204" pitchFamily="34" charset="0"/>
              <a:buChar char="•"/>
            </a:pPr>
            <a:r>
              <a:rPr lang="en-US" sz="1700" cap="none" dirty="0">
                <a:solidFill>
                  <a:schemeClr val="accent3">
                    <a:lumMod val="75000"/>
                  </a:schemeClr>
                </a:solidFill>
              </a:rPr>
              <a:t>Reader driven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cap="none" dirty="0">
                <a:solidFill>
                  <a:schemeClr val="accent3">
                    <a:lumMod val="75000"/>
                  </a:schemeClr>
                </a:solidFill>
              </a:rPr>
              <a:t>How do I purchase a domain (and what is that)?</a:t>
            </a:r>
          </a:p>
          <a:p>
            <a:pPr marL="798513" indent="-333375">
              <a:buFont typeface="Arial" panose="020B0604020202020204" pitchFamily="34" charset="0"/>
              <a:buChar char="•"/>
            </a:pPr>
            <a:r>
              <a:rPr lang="en-US" cap="none" dirty="0" err="1">
                <a:solidFill>
                  <a:schemeClr val="accent3">
                    <a:lumMod val="75000"/>
                  </a:schemeClr>
                </a:solidFill>
              </a:rPr>
              <a:t>GoogleDomains</a:t>
            </a:r>
            <a:endParaRPr lang="en-US" cap="none" dirty="0">
              <a:solidFill>
                <a:schemeClr val="accent3">
                  <a:lumMod val="75000"/>
                </a:schemeClr>
              </a:solidFill>
            </a:endParaRPr>
          </a:p>
          <a:p>
            <a:pPr marL="798513" indent="-333375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GoDaddy, domain.com </a:t>
            </a:r>
          </a:p>
          <a:p>
            <a:pPr marL="798513" indent="-333375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Editor Provided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cap="none" dirty="0">
                <a:solidFill>
                  <a:schemeClr val="accent3">
                    <a:lumMod val="75000"/>
                  </a:schemeClr>
                </a:solidFill>
              </a:rPr>
              <a:t>How do I enable a website shopping experience?</a:t>
            </a:r>
          </a:p>
          <a:p>
            <a:pPr marL="798513" indent="-333375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Cataloging and shopping</a:t>
            </a: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206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4D529-32F4-48C9-AA8E-C0A8B7F267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 I’m online, now what?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E6597-8D9A-49E2-B2AA-6C383FDD0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7322" y="2562679"/>
            <a:ext cx="11317356" cy="1475013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sz="1100" dirty="0">
              <a:solidFill>
                <a:schemeClr val="bg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2"/>
                </a:solidFill>
              </a:rPr>
              <a:t>Tracking visitors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2"/>
                </a:solidFill>
              </a:rPr>
              <a:t>Keeping your website up to date</a:t>
            </a:r>
          </a:p>
        </p:txBody>
      </p:sp>
      <p:pic>
        <p:nvPicPr>
          <p:cNvPr id="4" name="Picture 3" descr="A picture containing animal&#10;&#10;Description automatically generated">
            <a:extLst>
              <a:ext uri="{FF2B5EF4-FFF2-40B4-BE49-F238E27FC236}">
                <a16:creationId xmlns:a16="http://schemas.microsoft.com/office/drawing/2014/main" id="{5E963D97-023F-4B4A-AFB8-07254850E0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3" t="-13545" r="-6283" b="-7810"/>
          <a:stretch/>
        </p:blipFill>
        <p:spPr>
          <a:xfrm flipH="1">
            <a:off x="5697399" y="5479618"/>
            <a:ext cx="6057279" cy="1035218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F8867BCB-347D-4987-A4DB-B3BDF8C78EB6}"/>
              </a:ext>
            </a:extLst>
          </p:cNvPr>
          <p:cNvGrpSpPr/>
          <p:nvPr/>
        </p:nvGrpSpPr>
        <p:grpSpPr>
          <a:xfrm>
            <a:off x="-170727" y="5479618"/>
            <a:ext cx="11925405" cy="1035218"/>
            <a:chOff x="-170727" y="5479618"/>
            <a:chExt cx="11925405" cy="1035218"/>
          </a:xfrm>
        </p:grpSpPr>
        <p:pic>
          <p:nvPicPr>
            <p:cNvPr id="6" name="Picture 5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06A8A279-7E82-4A43-A20B-BB0BF2ABAF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83" t="-13545" r="-6283" b="-7810"/>
            <a:stretch/>
          </p:blipFill>
          <p:spPr>
            <a:xfrm flipH="1">
              <a:off x="5697399" y="5479618"/>
              <a:ext cx="6057279" cy="1035218"/>
            </a:xfrm>
            <a:prstGeom prst="rect">
              <a:avLst/>
            </a:prstGeom>
          </p:spPr>
        </p:pic>
        <p:pic>
          <p:nvPicPr>
            <p:cNvPr id="7" name="Picture 6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BC8263A6-478F-4483-8FA2-0D7FAAC31A7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83" t="-13545" r="-6283" b="-7810"/>
            <a:stretch/>
          </p:blipFill>
          <p:spPr>
            <a:xfrm flipH="1">
              <a:off x="334370" y="5479618"/>
              <a:ext cx="6057279" cy="1035218"/>
            </a:xfrm>
            <a:prstGeom prst="rect">
              <a:avLst/>
            </a:prstGeom>
          </p:spPr>
        </p:pic>
        <p:pic>
          <p:nvPicPr>
            <p:cNvPr id="8" name="Picture 7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C8678530-E854-4B42-BA15-2DDAD4C551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83" t="-13545" r="-6283" b="-7810"/>
            <a:stretch/>
          </p:blipFill>
          <p:spPr>
            <a:xfrm flipH="1">
              <a:off x="-170727" y="5479618"/>
              <a:ext cx="6057279" cy="10352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67263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E0308-B672-4047-8ED8-CEF4E2F477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Tracking your traffic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D8FFB-DF98-48B3-8D10-CF59FA3E2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0" y="2904565"/>
            <a:ext cx="11610809" cy="3738282"/>
          </a:xfrm>
          <a:solidFill>
            <a:schemeClr val="bg1"/>
          </a:solidFill>
        </p:spPr>
        <p:txBody>
          <a:bodyPr lIns="365760" rIns="36576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cap="none" dirty="0">
                <a:solidFill>
                  <a:schemeClr val="accent3">
                    <a:lumMod val="75000"/>
                  </a:schemeClr>
                </a:solidFill>
              </a:rPr>
              <a:t>Why does it matter?</a:t>
            </a:r>
          </a:p>
          <a:p>
            <a:pPr marL="798513" indent="-333375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Knowledge is power</a:t>
            </a:r>
          </a:p>
          <a:p>
            <a:pPr marL="798513" indent="-333375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Google Page Ranking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cap="none" dirty="0">
                <a:solidFill>
                  <a:schemeClr val="accent3">
                    <a:lumMod val="75000"/>
                  </a:schemeClr>
                </a:solidFill>
              </a:rPr>
              <a:t>What can I use?</a:t>
            </a:r>
          </a:p>
          <a:p>
            <a:pPr marL="798513" indent="-333375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Your site editor</a:t>
            </a:r>
          </a:p>
          <a:p>
            <a:pPr marL="798513" indent="-333375">
              <a:buFont typeface="Arial" panose="020B0604020202020204" pitchFamily="34" charset="0"/>
              <a:buChar char="•"/>
            </a:pPr>
            <a:r>
              <a:rPr lang="en-US" cap="none" dirty="0">
                <a:solidFill>
                  <a:schemeClr val="accent3">
                    <a:lumMod val="75000"/>
                  </a:schemeClr>
                </a:solidFill>
              </a:rPr>
              <a:t>Google Analytics</a:t>
            </a: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D157CA-88C7-47F7-A71F-6BAB2BB329A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523080">
            <a:off x="5040201" y="2791647"/>
            <a:ext cx="5676243" cy="263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28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E0308-B672-4047-8ED8-CEF4E2F477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Keeping up to 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D8FFB-DF98-48B3-8D10-CF59FA3E2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0" y="2904565"/>
            <a:ext cx="11384837" cy="3843076"/>
          </a:xfrm>
          <a:solidFill>
            <a:schemeClr val="bg1"/>
          </a:solidFill>
        </p:spPr>
        <p:txBody>
          <a:bodyPr lIns="365760" rIns="36576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cap="none" dirty="0">
                <a:solidFill>
                  <a:schemeClr val="accent3">
                    <a:lumMod val="75000"/>
                  </a:schemeClr>
                </a:solidFill>
              </a:rPr>
              <a:t>Catalog up to date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cap="none" dirty="0">
                <a:solidFill>
                  <a:schemeClr val="accent3">
                    <a:lumMod val="75000"/>
                  </a:schemeClr>
                </a:solidFill>
              </a:rPr>
              <a:t>Contact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cap="none" dirty="0">
                <a:solidFill>
                  <a:schemeClr val="accent3">
                    <a:lumMod val="75000"/>
                  </a:schemeClr>
                </a:solidFill>
              </a:rPr>
              <a:t>Syncing with </a:t>
            </a:r>
            <a:r>
              <a:rPr lang="en-US" sz="2400" cap="none" dirty="0" err="1">
                <a:solidFill>
                  <a:schemeClr val="accent3">
                    <a:lumMod val="75000"/>
                  </a:schemeClr>
                </a:solidFill>
              </a:rPr>
              <a:t>GoogleMaps</a:t>
            </a:r>
            <a:r>
              <a:rPr lang="en-US" sz="2400" cap="none" dirty="0">
                <a:solidFill>
                  <a:schemeClr val="accent3">
                    <a:lumMod val="75000"/>
                  </a:schemeClr>
                </a:solidFill>
              </a:rPr>
              <a:t> and other points of contact</a:t>
            </a:r>
            <a:endParaRPr lang="en-US" sz="1800" cap="none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399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4D529-32F4-48C9-AA8E-C0A8B7F267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Where do we go from here?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E6597-8D9A-49E2-B2AA-6C383FDD0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7322" y="2562679"/>
            <a:ext cx="11317356" cy="1475013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sz="1100" dirty="0">
              <a:solidFill>
                <a:schemeClr val="bg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2"/>
                </a:solidFill>
              </a:rPr>
              <a:t>Reaching the unreachable customer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2"/>
                </a:solidFill>
              </a:rPr>
              <a:t>Connecting and keeping creative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C4EAA92-40BB-4DF1-B6B6-2B8430207CC1}"/>
              </a:ext>
            </a:extLst>
          </p:cNvPr>
          <p:cNvGrpSpPr/>
          <p:nvPr/>
        </p:nvGrpSpPr>
        <p:grpSpPr>
          <a:xfrm>
            <a:off x="-170727" y="5479618"/>
            <a:ext cx="11925405" cy="1035218"/>
            <a:chOff x="-170727" y="5479618"/>
            <a:chExt cx="11925405" cy="1035218"/>
          </a:xfrm>
        </p:grpSpPr>
        <p:pic>
          <p:nvPicPr>
            <p:cNvPr id="5" name="Picture 4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D017D231-1363-4CCD-BE7E-9D3D8930D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83" t="-13545" r="-6283" b="-7810"/>
            <a:stretch/>
          </p:blipFill>
          <p:spPr>
            <a:xfrm flipH="1">
              <a:off x="5697399" y="5479618"/>
              <a:ext cx="6057279" cy="1035218"/>
            </a:xfrm>
            <a:prstGeom prst="rect">
              <a:avLst/>
            </a:prstGeom>
          </p:spPr>
        </p:pic>
        <p:pic>
          <p:nvPicPr>
            <p:cNvPr id="6" name="Picture 5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B7BC7FA0-E751-4842-9493-D7A1957B38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83" t="-13545" r="-6283" b="-7810"/>
            <a:stretch/>
          </p:blipFill>
          <p:spPr>
            <a:xfrm flipH="1">
              <a:off x="334370" y="5479618"/>
              <a:ext cx="6057279" cy="1035218"/>
            </a:xfrm>
            <a:prstGeom prst="rect">
              <a:avLst/>
            </a:prstGeom>
          </p:spPr>
        </p:pic>
        <p:pic>
          <p:nvPicPr>
            <p:cNvPr id="7" name="Picture 6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C7609CE4-986A-471A-923D-872CB1C676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83" t="-13545" r="-6283" b="-7810"/>
            <a:stretch/>
          </p:blipFill>
          <p:spPr>
            <a:xfrm flipH="1">
              <a:off x="-170727" y="5479618"/>
              <a:ext cx="6057279" cy="10352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9679992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431</Words>
  <Application>Microsoft Office PowerPoint</Application>
  <PresentationFormat>Widescreen</PresentationFormat>
  <Paragraphs>75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Avenir Next LT Pro</vt:lpstr>
      <vt:lpstr>Calibri</vt:lpstr>
      <vt:lpstr>Wingdings</vt:lpstr>
      <vt:lpstr>Wingdings 2</vt:lpstr>
      <vt:lpstr>DividendVTI</vt:lpstr>
      <vt:lpstr>Transitioning to online: Staying resilient during covid 19</vt:lpstr>
      <vt:lpstr>Starting from zero</vt:lpstr>
      <vt:lpstr>Contactless payment</vt:lpstr>
      <vt:lpstr>Connecting to an online audience</vt:lpstr>
      <vt:lpstr>Website enablement</vt:lpstr>
      <vt:lpstr>So I’m online, now what?</vt:lpstr>
      <vt:lpstr>Tracking your traffic</vt:lpstr>
      <vt:lpstr>Keeping up to date</vt:lpstr>
      <vt:lpstr>Where do we go from here? </vt:lpstr>
      <vt:lpstr>Reaching the unreachable </vt:lpstr>
      <vt:lpstr>Questions to keep in mind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Transitioning to online: Staying resilient during the covid-19 pandemic</dc:title>
  <dc:creator>Alison Turner</dc:creator>
  <cp:lastModifiedBy>Alison Turner</cp:lastModifiedBy>
  <cp:revision>24</cp:revision>
  <dcterms:created xsi:type="dcterms:W3CDTF">2020-07-21T14:45:14Z</dcterms:created>
  <dcterms:modified xsi:type="dcterms:W3CDTF">2020-08-26T20:59:51Z</dcterms:modified>
</cp:coreProperties>
</file>